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78" r:id="rId3"/>
    <p:sldId id="277" r:id="rId4"/>
    <p:sldId id="279" r:id="rId5"/>
    <p:sldId id="280" r:id="rId6"/>
    <p:sldId id="285" r:id="rId7"/>
    <p:sldId id="288" r:id="rId8"/>
    <p:sldId id="286" r:id="rId9"/>
    <p:sldId id="287" r:id="rId10"/>
    <p:sldId id="289" r:id="rId11"/>
    <p:sldId id="290" r:id="rId12"/>
    <p:sldId id="291" r:id="rId13"/>
    <p:sldId id="301" r:id="rId14"/>
    <p:sldId id="284" r:id="rId15"/>
    <p:sldId id="292" r:id="rId16"/>
    <p:sldId id="297" r:id="rId17"/>
    <p:sldId id="296" r:id="rId18"/>
    <p:sldId id="293"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7" d="100"/>
          <a:sy n="97" d="100"/>
        </p:scale>
        <p:origin x="1056"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the mind exist</a:t>
            </a:r>
            <a:r>
              <a:rPr lang="en-US" baseline="0" dirty="0" smtClean="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know what the technological</a:t>
            </a:r>
            <a:r>
              <a:rPr lang="en-US" baseline="0" dirty="0" smtClean="0"/>
              <a:t> singularity is. </a:t>
            </a:r>
            <a:r>
              <a:rPr lang="en-US" dirty="0" smtClean="0"/>
              <a:t>The</a:t>
            </a:r>
            <a:r>
              <a:rPr lang="en-US" baseline="0" dirty="0" smtClean="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computers</a:t>
            </a:r>
            <a:r>
              <a:rPr lang="en-US" baseline="0" dirty="0" smtClean="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smtClean="0"/>
              <a:t>There</a:t>
            </a:r>
            <a:r>
              <a:rPr lang="en-US" i="0" baseline="0" dirty="0" smtClean="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Automated online assistant chat bots</a:t>
            </a:r>
            <a:endParaRPr lang="en-US"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--Sources</a:t>
            </a:r>
            <a:endParaRPr lang="en-US" i="1" dirty="0" smtClean="0">
              <a:hlinkClick r:id="rId3"/>
            </a:endParaRPr>
          </a:p>
          <a:p>
            <a:r>
              <a:rPr lang="en-US" dirty="0" smtClean="0">
                <a:hlinkClick r:id="rId4"/>
              </a:rPr>
              <a:t>https://www.cio.com/article/3196404/twenty-years-after-deep-blue-what-can-ai-do-for-us.html</a:t>
            </a:r>
            <a:endParaRPr lang="en-US" dirty="0" smtClean="0"/>
          </a:p>
          <a:p>
            <a:r>
              <a:rPr lang="en-US" dirty="0" smtClean="0">
                <a:hlinkClick r:id="rId5"/>
              </a:rPr>
              <a:t>https://www.dogtownmedia.com/ai-is-making-smart-farms-a-reality/</a:t>
            </a:r>
            <a:endParaRPr lang="en-US" dirty="0" smtClean="0"/>
          </a:p>
          <a:p>
            <a:r>
              <a:rPr lang="en-US" dirty="0" smtClean="0">
                <a:hlinkClick r:id="rId6"/>
              </a:rPr>
              <a:t>https://developer.amazon.com/en-US/alexa</a:t>
            </a:r>
            <a:endParaRPr lang="en-US" dirty="0" smtClean="0"/>
          </a:p>
          <a:p>
            <a:r>
              <a:rPr lang="en-US" dirty="0" smtClean="0">
                <a:hlinkClick r:id="rId7"/>
              </a:rPr>
              <a:t>https://pubmed.ncbi.nlm.nih.gov/21978447/</a:t>
            </a:r>
            <a:endParaRPr lang="en-US" dirty="0" smtClean="0"/>
          </a:p>
          <a:p>
            <a:r>
              <a:rPr lang="en-US" dirty="0" smtClean="0">
                <a:hlinkClick r:id="rId8"/>
              </a:rPr>
              <a:t>https://aws.amazon.com/rekognition/the-facts-on-facial-recognition-with-artificial-intelligence/</a:t>
            </a:r>
            <a:endParaRPr lang="en-US" dirty="0" smtClean="0"/>
          </a:p>
          <a:p>
            <a:r>
              <a:rPr lang="en-US" dirty="0" smtClean="0">
                <a:hlinkClick r:id="rId9"/>
              </a:rPr>
              <a:t>https://www.nuance.com/omni-channel-customer-engagement/digital/virtual-assistant/nina.html</a:t>
            </a:r>
            <a:endParaRPr lang="en-US" dirty="0" smtClean="0"/>
          </a:p>
          <a:p>
            <a:r>
              <a:rPr lang="en-US" dirty="0" smtClean="0">
                <a:hlinkClick r:id="rId10"/>
              </a:rPr>
              <a:t>https://dev.to/code2bits/pac-man-patterns--ghost-movement-strategy-pattern-1k1a</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One interesting subset of artificial intelligence is </a:t>
            </a:r>
            <a:r>
              <a:rPr lang="en-US" b="1" baseline="0" dirty="0" smtClean="0"/>
              <a:t>Machine Learning</a:t>
            </a:r>
            <a:r>
              <a:rPr lang="en-US" b="0" baseline="0" dirty="0" smtClean="0"/>
              <a:t>.</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machine learning algorithms take in a bunch of</a:t>
            </a:r>
            <a:r>
              <a:rPr lang="en-US" baseline="0" dirty="0" smtClean="0"/>
              <a:t> data, and then find and apply patterns from the data.</a:t>
            </a:r>
          </a:p>
          <a:p>
            <a:endParaRPr lang="en-US" baseline="0" dirty="0" smtClean="0"/>
          </a:p>
          <a:p>
            <a:r>
              <a:rPr lang="en-US" b="1" baseline="0" dirty="0" smtClean="0"/>
              <a:t>Non-ML algorithms</a:t>
            </a:r>
            <a:r>
              <a:rPr lang="en-US" baseline="0" dirty="0" smtClean="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smtClean="0"/>
          </a:p>
          <a:p>
            <a:r>
              <a:rPr lang="en-US" baseline="0" dirty="0" smtClean="0"/>
              <a:t>On the other hand, </a:t>
            </a:r>
            <a:r>
              <a:rPr lang="en-US" b="1" baseline="0" dirty="0" smtClean="0"/>
              <a:t>machine learning algorithms</a:t>
            </a:r>
            <a:r>
              <a:rPr lang="en-US" b="0" baseline="0" dirty="0" smtClean="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the real world, machine learning algorithms are useful when the rules of a problem are unknown.  Tasks that involve following rules which can be worked out are not a good use for machine learning. For example, it would </a:t>
            </a:r>
            <a:r>
              <a:rPr lang="en-US" b="0" i="1" baseline="0" dirty="0" smtClean="0"/>
              <a:t>not</a:t>
            </a:r>
            <a:r>
              <a:rPr lang="en-US" b="0" i="0" baseline="0" dirty="0" smtClean="0"/>
              <a:t> make sense to use a machine learning approach to calculate the tax on a restaurant bill; no learning is necessary for that.</a:t>
            </a:r>
            <a:endParaRPr lang="en-US" b="0" baseline="0" dirty="0" smtClean="0"/>
          </a:p>
          <a:p>
            <a:endParaRPr lang="en-US" dirty="0" smtClean="0"/>
          </a:p>
          <a:p>
            <a:r>
              <a:rPr lang="en-US" dirty="0" smtClean="0"/>
              <a:t>--</a:t>
            </a:r>
            <a:r>
              <a:rPr lang="en-US" i="1" dirty="0" smtClean="0"/>
              <a:t>Sources</a:t>
            </a:r>
          </a:p>
          <a:p>
            <a:r>
              <a:rPr lang="en-US" dirty="0" smtClean="0">
                <a:hlinkClick r:id="rId3"/>
              </a:rPr>
              <a:t>https://www.technologyreview.com/2018/11/17/103781/what-is-machine-learning-we-drew-you-another-flowchart/</a:t>
            </a:r>
            <a:endParaRPr lang="en-US" dirty="0" smtClean="0"/>
          </a:p>
          <a:p>
            <a:r>
              <a:rPr lang="en-US" dirty="0" smtClean="0">
                <a:hlinkClick r:id="rId4"/>
              </a:rPr>
              <a:t>https://towardsdatascience.com/machine-learning-an-introduction-23b84d51e6d0</a:t>
            </a:r>
            <a:endParaRPr lang="en-US" dirty="0" smtClean="0"/>
          </a:p>
          <a:p>
            <a:r>
              <a:rPr lang="en-US" dirty="0" smtClean="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the (simplified)</a:t>
            </a:r>
            <a:r>
              <a:rPr lang="en-US" baseline="0" dirty="0" smtClean="0"/>
              <a:t> steps a machine learning algorithm takes.</a:t>
            </a:r>
          </a:p>
          <a:p>
            <a:endParaRPr lang="en-US" baseline="0" dirty="0" smtClean="0"/>
          </a:p>
          <a:p>
            <a:r>
              <a:rPr lang="en-US" baseline="0" dirty="0" smtClean="0"/>
              <a:t>Emphasize the importance of data collection and preparation – this is often the most expensive part of the process. </a:t>
            </a:r>
          </a:p>
          <a:p>
            <a:endParaRPr lang="en-US" baseline="0" dirty="0" smtClean="0"/>
          </a:p>
          <a:p>
            <a:r>
              <a:rPr lang="en-US" baseline="0" dirty="0" smtClean="0"/>
              <a:t>Note that developers should find as many examples as possible, but it is important to stay practical! It does not make sense to take months building an enormous dataset when a smaller one might do just as well.</a:t>
            </a:r>
          </a:p>
          <a:p>
            <a:endParaRPr lang="en-US" baseline="0" dirty="0" smtClean="0"/>
          </a:p>
          <a:p>
            <a:r>
              <a:rPr lang="en-US" baseline="0" dirty="0" smtClean="0"/>
              <a:t>The training phase is where the actual model is built – this is where the machine learns.</a:t>
            </a:r>
          </a:p>
          <a:p>
            <a:endParaRPr lang="en-US" baseline="0" dirty="0" smtClean="0"/>
          </a:p>
          <a:p>
            <a:r>
              <a:rPr lang="en-US" baseline="0" dirty="0" smtClean="0"/>
              <a:t>Iteration is just adjusting the model if it does not perform well enough.</a:t>
            </a:r>
          </a:p>
          <a:p>
            <a:endParaRPr lang="en-US" baseline="0" dirty="0" smtClean="0"/>
          </a:p>
          <a:p>
            <a:r>
              <a:rPr lang="en-US" baseline="0" dirty="0" smtClean="0"/>
              <a:t>After these steps, the machine learning model should be ready for application!</a:t>
            </a:r>
          </a:p>
          <a:p>
            <a:endParaRPr lang="en-US" baseline="0" dirty="0" smtClean="0"/>
          </a:p>
          <a:p>
            <a:r>
              <a:rPr lang="en-US" dirty="0" smtClean="0"/>
              <a:t>--</a:t>
            </a:r>
            <a:r>
              <a:rPr lang="en-US" i="1" dirty="0" smtClean="0"/>
              <a:t>Sources</a:t>
            </a:r>
          </a:p>
          <a:p>
            <a:r>
              <a:rPr lang="en-US" dirty="0" smtClean="0">
                <a:hlinkClick r:id="rId3"/>
              </a:rPr>
              <a:t>https://towardsdatascience.com/machine-learning-an-introduction-23b84d51e6d0</a:t>
            </a:r>
            <a:endParaRPr lang="en-US" dirty="0" smtClean="0"/>
          </a:p>
          <a:p>
            <a:r>
              <a:rPr lang="en-US" dirty="0" smtClean="0">
                <a:hlinkClick r:id="rId4"/>
              </a:rPr>
              <a:t>https://github.com/IBM/taxinomitis/blob/master/public/languages/en.json</a:t>
            </a:r>
            <a:endParaRPr lang="en-US" i="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a:t>
            </a:r>
            <a:r>
              <a:rPr lang="en-US" baseline="0" dirty="0" smtClean="0"/>
              <a:t> think data should be varied or not. It should be varied!</a:t>
            </a:r>
          </a:p>
          <a:p>
            <a:endParaRPr lang="en-US" baseline="0" dirty="0" smtClean="0"/>
          </a:p>
          <a:p>
            <a:r>
              <a:rPr lang="en-US" baseline="0" dirty="0" smtClean="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smtClean="0"/>
          </a:p>
          <a:p>
            <a:r>
              <a:rPr lang="en-US" baseline="0" dirty="0" smtClean="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smtClean="0"/>
          </a:p>
          <a:p>
            <a:r>
              <a:rPr lang="en-US" i="1" baseline="0" dirty="0" smtClean="0"/>
              <a:t>--Sources</a:t>
            </a:r>
            <a:endParaRPr lang="en-US" i="0" baseline="0" dirty="0" smtClean="0"/>
          </a:p>
          <a:p>
            <a:r>
              <a:rPr lang="en-US" dirty="0" smtClean="0">
                <a:hlinkClick r:id="rId3"/>
              </a:rPr>
              <a:t>https://github.com/IBM/taxinomitis/blob/master/public/languages/en.json</a:t>
            </a:r>
            <a:endParaRPr lang="en-US" i="0" baseline="0" dirty="0" smtClean="0"/>
          </a:p>
          <a:p>
            <a:r>
              <a:rPr lang="en-US" dirty="0" smtClean="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smtClean="0"/>
          </a:p>
          <a:p>
            <a:endParaRPr lang="en-US" i="1" dirty="0" smtClean="0"/>
          </a:p>
          <a:p>
            <a:r>
              <a:rPr lang="en-US" i="1" dirty="0" smtClean="0"/>
              <a:t>--Sources</a:t>
            </a:r>
          </a:p>
          <a:p>
            <a:r>
              <a:rPr lang="en-US" dirty="0" smtClean="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spam filter is given a bunch of training data of e-mails that have been labeled “SPAM” or “NOT SPAM”.</a:t>
            </a:r>
          </a:p>
          <a:p>
            <a:endParaRPr lang="en-US" baseline="0" dirty="0" smtClean="0"/>
          </a:p>
          <a:p>
            <a:r>
              <a:rPr lang="en-US" i="1" baseline="0" dirty="0" smtClean="0"/>
              <a:t>Note: in the real world, it is usually necessary to have a LOT of data to properly train an ML algorithm. It is important that the data is all </a:t>
            </a:r>
            <a:r>
              <a:rPr lang="en-US" b="1" i="1" baseline="0" dirty="0" smtClean="0"/>
              <a:t>reliable</a:t>
            </a:r>
            <a:r>
              <a:rPr lang="en-US" b="0" i="1" baseline="0" dirty="0" smtClean="0"/>
              <a:t>.</a:t>
            </a:r>
            <a:endParaRPr lang="en-US" b="1" i="1" baseline="0" dirty="0" smtClean="0"/>
          </a:p>
          <a:p>
            <a:endParaRPr lang="en-US" baseline="0" dirty="0" smtClean="0"/>
          </a:p>
          <a:p>
            <a:r>
              <a:rPr lang="en-US" baseline="0" dirty="0" smtClean="0"/>
              <a:t>Ask the students if they can spot the pattern: spam e-mails are from </a:t>
            </a:r>
            <a:r>
              <a:rPr lang="en-US" b="1" baseline="0" dirty="0" smtClean="0"/>
              <a:t>.biz</a:t>
            </a:r>
            <a:r>
              <a:rPr lang="en-US" b="0" baseline="0" dirty="0" smtClean="0"/>
              <a:t> e-mail addresses, and they have misspellings.</a:t>
            </a:r>
          </a:p>
          <a:p>
            <a:endParaRPr lang="en-US" b="0" baseline="0" dirty="0" smtClean="0"/>
          </a:p>
          <a:p>
            <a:r>
              <a:rPr lang="en-US" b="0" baseline="0" dirty="0" smtClean="0"/>
              <a:t>For another example e-mail from yahoo.com saying “Good morning,” is it SPAM or NOT SPAM? It is not spam because it is from a </a:t>
            </a:r>
            <a:r>
              <a:rPr lang="en-US" b="1" baseline="0" dirty="0" smtClean="0"/>
              <a:t>.com</a:t>
            </a:r>
            <a:r>
              <a:rPr lang="en-US" b="0" baseline="0" dirty="0" smtClean="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a:t>
            </a:r>
            <a:r>
              <a:rPr lang="en-US" baseline="0" dirty="0" smtClean="0"/>
              <a:t> by talking about A.I. more broadly. </a:t>
            </a:r>
            <a:r>
              <a:rPr lang="en-US" dirty="0" smtClean="0"/>
              <a:t>Ask the students for examples of artificial</a:t>
            </a:r>
            <a:r>
              <a:rPr lang="en-US" baseline="0" dirty="0" smtClean="0"/>
              <a:t> intelligence they have seen in </a:t>
            </a:r>
            <a:r>
              <a:rPr lang="en-US" b="1" baseline="0" dirty="0" smtClean="0"/>
              <a:t>popular culture</a:t>
            </a:r>
            <a:r>
              <a:rPr lang="en-US" baseline="0" dirty="0" smtClean="0"/>
              <a:t>.</a:t>
            </a:r>
          </a:p>
          <a:p>
            <a:endParaRPr lang="en-US" baseline="0" dirty="0" smtClean="0"/>
          </a:p>
          <a:p>
            <a:r>
              <a:rPr lang="en-US" baseline="0" dirty="0" smtClean="0"/>
              <a:t>The examples in this slide, counter clockwise from top left:</a:t>
            </a:r>
          </a:p>
          <a:p>
            <a:pPr marL="171450" indent="-171450">
              <a:buFontTx/>
              <a:buChar char="-"/>
            </a:pPr>
            <a:r>
              <a:rPr lang="en-US" i="1" baseline="0" dirty="0" smtClean="0"/>
              <a:t>A.I. Artificial Intelligence</a:t>
            </a:r>
            <a:r>
              <a:rPr lang="en-US" i="0" baseline="0" dirty="0" smtClean="0"/>
              <a:t> (2001)</a:t>
            </a:r>
          </a:p>
          <a:p>
            <a:pPr marL="171450" indent="-171450">
              <a:buFontTx/>
              <a:buChar char="-"/>
            </a:pPr>
            <a:r>
              <a:rPr lang="en-US" i="0" baseline="0" dirty="0" smtClean="0"/>
              <a:t>Bender from </a:t>
            </a:r>
            <a:r>
              <a:rPr lang="en-US" i="1" baseline="0" dirty="0" smtClean="0"/>
              <a:t>Futurama</a:t>
            </a:r>
            <a:endParaRPr lang="en-US" b="0" i="0" baseline="0" dirty="0" smtClean="0"/>
          </a:p>
          <a:p>
            <a:pPr marL="171450" indent="-171450">
              <a:buFontTx/>
              <a:buChar char="-"/>
            </a:pPr>
            <a:r>
              <a:rPr lang="en-US" b="0" i="0" baseline="0" dirty="0" smtClean="0"/>
              <a:t>Ava from </a:t>
            </a:r>
            <a:r>
              <a:rPr lang="en-US" b="0" i="1" baseline="0" dirty="0" smtClean="0"/>
              <a:t>Ex </a:t>
            </a:r>
            <a:r>
              <a:rPr lang="en-US" b="0" i="1" baseline="0" dirty="0" err="1" smtClean="0"/>
              <a:t>Machina</a:t>
            </a:r>
            <a:r>
              <a:rPr lang="en-US" b="0" i="0" baseline="0" dirty="0" smtClean="0"/>
              <a:t> (2014)</a:t>
            </a:r>
            <a:endParaRPr lang="en-US" b="1" i="0" baseline="0" dirty="0" smtClean="0"/>
          </a:p>
          <a:p>
            <a:pPr marL="171450" indent="-171450">
              <a:buFontTx/>
              <a:buChar char="-"/>
            </a:pPr>
            <a:r>
              <a:rPr lang="en-US" b="0" i="1" baseline="0" dirty="0" smtClean="0"/>
              <a:t>Metropolis</a:t>
            </a:r>
            <a:r>
              <a:rPr lang="en-US" b="0" i="0" baseline="0" dirty="0" smtClean="0"/>
              <a:t> (1927)</a:t>
            </a:r>
            <a:endParaRPr lang="en-US" i="0" baseline="0" dirty="0" smtClean="0"/>
          </a:p>
          <a:p>
            <a:pPr marL="171450" indent="-171450">
              <a:buFontTx/>
              <a:buChar char="-"/>
            </a:pPr>
            <a:r>
              <a:rPr lang="en-US" i="0" baseline="0" dirty="0" smtClean="0"/>
              <a:t>Data from </a:t>
            </a:r>
            <a:r>
              <a:rPr lang="en-US" i="1" baseline="0" dirty="0" smtClean="0"/>
              <a:t>Star Trek: The Next Generation</a:t>
            </a:r>
          </a:p>
          <a:p>
            <a:pPr marL="171450" indent="-171450">
              <a:buFontTx/>
              <a:buChar char="-"/>
            </a:pPr>
            <a:r>
              <a:rPr lang="en-US" i="0" baseline="0" dirty="0" smtClean="0"/>
              <a:t>Rosie from </a:t>
            </a:r>
            <a:r>
              <a:rPr lang="en-US" i="1" baseline="0" dirty="0" smtClean="0"/>
              <a:t>The Jetsons</a:t>
            </a:r>
            <a:endParaRPr lang="en-US" b="0" i="0"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smtClean="0"/>
              <a:t>R2D2 from </a:t>
            </a:r>
            <a:r>
              <a:rPr lang="en-US" b="0" i="1" baseline="0" dirty="0" smtClean="0"/>
              <a:t>Star Wars </a:t>
            </a:r>
            <a:r>
              <a:rPr lang="en-US" b="0" i="0" baseline="0" dirty="0" smtClean="0"/>
              <a:t>(1977)</a:t>
            </a:r>
            <a:endParaRPr lang="en-US" i="1" baseline="0" dirty="0" smtClean="0"/>
          </a:p>
          <a:p>
            <a:pPr marL="171450" indent="-171450">
              <a:buFontTx/>
              <a:buChar char="-"/>
            </a:pPr>
            <a:r>
              <a:rPr lang="en-US" i="0" baseline="0" dirty="0" smtClean="0"/>
              <a:t>WOPR from </a:t>
            </a:r>
            <a:r>
              <a:rPr lang="en-US" i="1" baseline="0" dirty="0" smtClean="0"/>
              <a:t>War Games</a:t>
            </a:r>
            <a:r>
              <a:rPr lang="en-US" i="0" baseline="0" dirty="0" smtClean="0"/>
              <a:t> (1983)</a:t>
            </a:r>
          </a:p>
          <a:p>
            <a:pPr marL="0" indent="0">
              <a:buFontTx/>
              <a:buNone/>
            </a:pPr>
            <a:endParaRPr lang="en-US" b="0" i="0" baseline="0" dirty="0" smtClean="0"/>
          </a:p>
          <a:p>
            <a:pPr marL="0" indent="0">
              <a:buFontTx/>
              <a:buNone/>
            </a:pPr>
            <a:r>
              <a:rPr lang="en-US" b="0" i="0" baseline="0" dirty="0" smtClean="0"/>
              <a:t>Ask the students if they recognize any of these. </a:t>
            </a:r>
          </a:p>
          <a:p>
            <a:pPr marL="0" indent="0">
              <a:buFontTx/>
              <a:buNone/>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idea of </a:t>
            </a:r>
            <a:r>
              <a:rPr lang="en-US" b="1" dirty="0" smtClean="0"/>
              <a:t>artificial intelligence</a:t>
            </a:r>
            <a:r>
              <a:rPr lang="en-US" baseline="0" dirty="0" smtClean="0"/>
              <a:t> </a:t>
            </a:r>
            <a:r>
              <a:rPr lang="en-US" dirty="0" smtClean="0"/>
              <a:t>dates back to antiquity, where the concept was </a:t>
            </a:r>
            <a:r>
              <a:rPr lang="en-US" baseline="0" dirty="0" smtClean="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t>// One of the most important and relevant examples is…</a:t>
            </a:r>
            <a:endParaRPr lang="en-US" b="0" i="1" baseline="0" dirty="0" smtClean="0"/>
          </a:p>
          <a:p>
            <a:pPr marL="171450" indent="-171450">
              <a:buFontTx/>
              <a:buChar char="-"/>
            </a:pPr>
            <a:endParaRPr lang="en-US" i="0"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one. Does anyone recognize this character? It is HAL 9000 from Stanley Kubrick’s classic 1968 film </a:t>
            </a:r>
            <a:r>
              <a:rPr lang="en-US" b="1" i="1" baseline="0" dirty="0" smtClean="0"/>
              <a:t>2001: A Space Odyssey</a:t>
            </a:r>
            <a:r>
              <a:rPr lang="en-US" b="0" i="0" baseline="0" dirty="0" smtClean="0"/>
              <a:t>.</a:t>
            </a:r>
          </a:p>
          <a:p>
            <a:endParaRPr lang="en-US" b="0" i="0" baseline="0" dirty="0" smtClean="0"/>
          </a:p>
          <a:p>
            <a:r>
              <a:rPr lang="en-US" b="0" i="0" baseline="0" dirty="0" smtClean="0"/>
              <a:t>Back then, 2001 was the future, but now that year probably pre-dates the birth of most of the people here.</a:t>
            </a:r>
          </a:p>
          <a:p>
            <a:endParaRPr lang="en-US" b="0" i="0" baseline="0" dirty="0" smtClean="0"/>
          </a:p>
          <a:p>
            <a:r>
              <a:rPr lang="en-US" b="0" i="0" baseline="0" dirty="0" smtClean="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Speakers (like Alexa, Siri, Google Home)</a:t>
            </a:r>
            <a:r>
              <a:rPr lang="en-US" baseline="0" dirty="0" smtClean="0"/>
              <a:t> are a real-world example of artificial intelligence. These are a lot like HAL… but they exist.</a:t>
            </a:r>
          </a:p>
          <a:p>
            <a:endParaRPr lang="en-US" baseline="0" dirty="0" smtClean="0"/>
          </a:p>
          <a:p>
            <a:r>
              <a:rPr lang="en-US" i="1" baseline="0" dirty="0" smtClean="0"/>
              <a:t>Note that smart speakers are not </a:t>
            </a:r>
            <a:r>
              <a:rPr lang="en-US" b="0" i="1" baseline="0" dirty="0" smtClean="0"/>
              <a:t>artificial </a:t>
            </a:r>
            <a:r>
              <a:rPr lang="en-US" b="1" i="1" baseline="0" dirty="0" smtClean="0"/>
              <a:t>general</a:t>
            </a:r>
            <a:r>
              <a:rPr lang="en-US" b="0" i="1" baseline="0" dirty="0" smtClean="0"/>
              <a:t> intelligence; they use artificial intelligence to respond to commands, but they do not have human-level intelligence.</a:t>
            </a:r>
            <a:endParaRPr lang="en-US" i="1" baseline="0" dirty="0" smtClean="0"/>
          </a:p>
          <a:p>
            <a:endParaRPr lang="en-US" baseline="0" dirty="0" smtClean="0"/>
          </a:p>
          <a:p>
            <a:r>
              <a:rPr lang="en-US" baseline="0" dirty="0" smtClean="0"/>
              <a:t>There are a lot of other modern applications for artificial intelligence too, like autonomous vehicles (e.g. self-driving cars), video recommendations (e.g. YouTube, Netflix), and self-regulating thermostats.</a:t>
            </a:r>
          </a:p>
          <a:p>
            <a:endParaRPr lang="en-US" baseline="0" dirty="0" smtClean="0"/>
          </a:p>
          <a:p>
            <a:r>
              <a:rPr lang="en-US" baseline="0" dirty="0" smtClean="0"/>
              <a:t>Ask the students if they know of any other </a:t>
            </a:r>
            <a:r>
              <a:rPr lang="en-US" b="1" baseline="0" dirty="0" smtClean="0"/>
              <a:t>real-world applications</a:t>
            </a:r>
            <a:r>
              <a:rPr lang="en-US" b="0" baseline="0" dirty="0" smtClean="0"/>
              <a:t> of artificial intelligence.</a:t>
            </a:r>
            <a:endParaRPr lang="en-US" baseline="0" dirty="0" smtClean="0"/>
          </a:p>
          <a:p>
            <a:endParaRPr lang="en-US" baseline="0" dirty="0" smtClean="0"/>
          </a:p>
          <a:p>
            <a:r>
              <a:rPr lang="en-US" baseline="0" dirty="0" smtClean="0"/>
              <a:t>AI is no longer science fiction – it is now real science! But how did we get here?</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r>
              <a:rPr lang="en-US" dirty="0" smtClean="0">
                <a:hlinkClick r:id="rId3"/>
              </a:rPr>
              <a:t>https://obamawhitehouse.archives.gov/sites/default/files/whitehouse_files/microsites/ostp/NSTC/preparing_for_the_future_of_ai.pdf</a:t>
            </a:r>
            <a:endParaRPr lang="en-US" dirty="0" smtClean="0">
              <a:hlinkClick r:id="rId4"/>
            </a:endParaRPr>
          </a:p>
          <a:p>
            <a:r>
              <a:rPr lang="en-US" dirty="0" smtClean="0">
                <a:hlinkClick r:id="rId5"/>
              </a:rPr>
              <a:t>https://static.googleusercontent.com/media/research.google.com/en//pubs/archive/45530.pdf</a:t>
            </a:r>
            <a:endParaRPr lang="en-US" dirty="0" smtClean="0"/>
          </a:p>
          <a:p>
            <a:r>
              <a:rPr lang="en-US" dirty="0" smtClean="0">
                <a:hlinkClick r:id="rId6"/>
              </a:rPr>
              <a:t>https://dl.acm.org/doi/pdf/10.1145/3351556.3351588</a:t>
            </a:r>
            <a:endParaRPr lang="en-US" dirty="0" smtClean="0"/>
          </a:p>
          <a:p>
            <a:r>
              <a:rPr lang="en-US" dirty="0" smtClean="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1950, Alan Turing invented the Turing Test, which was the first serious proposal in the philosophy of artificial intelligence. It essentially turned AI into science.</a:t>
            </a:r>
          </a:p>
          <a:p>
            <a:endParaRPr lang="en-US" baseline="0" dirty="0" smtClean="0"/>
          </a:p>
          <a:p>
            <a:r>
              <a:rPr lang="en-US" b="1" dirty="0" smtClean="0"/>
              <a:t>Alan Turing</a:t>
            </a:r>
            <a:r>
              <a:rPr lang="en-US" baseline="0" dirty="0" smtClean="0"/>
              <a:t> had numerous other accomplishments prior to the Turing Test. He was a WWII code-breaker, and created the Turing machine, a model of computation still used today. He liked to name things after himself.</a:t>
            </a:r>
          </a:p>
          <a:p>
            <a:endParaRPr lang="en-US" baseline="0" dirty="0" smtClean="0"/>
          </a:p>
          <a:p>
            <a:r>
              <a:rPr lang="en-US" baseline="0" dirty="0" smtClean="0"/>
              <a:t>The test was designed to analyze the ability of a machine to “think.” Because the definition of “thinking” is so imprecise, Turing proposed that a different definition be used: the machine should </a:t>
            </a:r>
            <a:r>
              <a:rPr lang="en-US" i="1" baseline="0" dirty="0" smtClean="0"/>
              <a:t>appear</a:t>
            </a:r>
            <a:r>
              <a:rPr lang="en-US" i="0" baseline="0" dirty="0" smtClean="0"/>
              <a:t> to think as a human does.</a:t>
            </a:r>
            <a:endParaRPr lang="en-US" baseline="0" dirty="0" smtClean="0"/>
          </a:p>
          <a:p>
            <a:endParaRPr lang="en-US" baseline="0" dirty="0" smtClean="0"/>
          </a:p>
          <a:p>
            <a:r>
              <a:rPr lang="en-US" b="1" baseline="0" dirty="0" smtClean="0"/>
              <a:t>How the test works</a:t>
            </a:r>
          </a:p>
          <a:p>
            <a:r>
              <a:rPr lang="en-US" baseline="0" dirty="0" smtClean="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1950</a:t>
            </a:r>
            <a:r>
              <a:rPr lang="en-US" baseline="0" dirty="0" smtClean="0"/>
              <a:t> – Alan Turing created the Turing Test</a:t>
            </a:r>
          </a:p>
          <a:p>
            <a:r>
              <a:rPr lang="en-US" baseline="0" dirty="0" smtClean="0"/>
              <a:t>1951 – Developers worked on machines that could play Chess and Checkers</a:t>
            </a:r>
          </a:p>
          <a:p>
            <a:r>
              <a:rPr lang="en-US" baseline="0" dirty="0" smtClean="0"/>
              <a:t>1956 – The Dartmouth Conference coined the term “Artificial Intelligence”</a:t>
            </a:r>
          </a:p>
          <a:p>
            <a:r>
              <a:rPr lang="en-US" baseline="0" dirty="0" smtClean="0"/>
              <a:t>1964 – ELIZA (one of the first chat bots) is created</a:t>
            </a:r>
          </a:p>
          <a:p>
            <a:r>
              <a:rPr lang="en-US" baseline="0" dirty="0" smtClean="0"/>
              <a:t>1968 – SHRDLU is created. It allowed users to speak with a program to move blocks in a virtual world (called “blocks world”).</a:t>
            </a:r>
          </a:p>
          <a:p>
            <a:r>
              <a:rPr lang="en-US" baseline="0" dirty="0" smtClean="0"/>
              <a:t>1972 – WABOT-1 (the first full-scale humanoid robot) is created.</a:t>
            </a:r>
          </a:p>
          <a:p>
            <a:r>
              <a:rPr lang="en-US" baseline="0" dirty="0" smtClean="0"/>
              <a:t>1974-1979 – The first AI winter, funding went away because the promises of AI did not seem achievable</a:t>
            </a:r>
          </a:p>
          <a:p>
            <a:r>
              <a:rPr lang="en-US" baseline="0" dirty="0" smtClean="0"/>
              <a:t>1980 – XCON (an expert system) saves the Digital Equipment Corporation several millions of dollars. Expert systems made AI </a:t>
            </a:r>
            <a:r>
              <a:rPr lang="en-US" i="1" baseline="0" dirty="0" smtClean="0"/>
              <a:t>useful</a:t>
            </a:r>
            <a:r>
              <a:rPr lang="en-US" i="0" baseline="0" dirty="0" smtClean="0"/>
              <a:t>.</a:t>
            </a:r>
          </a:p>
          <a:p>
            <a:r>
              <a:rPr lang="en-US" i="0" baseline="0" dirty="0" smtClean="0"/>
              <a:t>1982 – Connectionism used artificial neural networks, which would eventually drive programs like optical character recognition and speech recognition</a:t>
            </a:r>
          </a:p>
          <a:p>
            <a:r>
              <a:rPr lang="en-US" i="0" baseline="0" dirty="0" smtClean="0"/>
              <a:t>1987-1993 – A second AI winter caused by an economic bubble bursting</a:t>
            </a:r>
          </a:p>
          <a:p>
            <a:r>
              <a:rPr lang="en-US" i="0" baseline="0" dirty="0" smtClean="0"/>
              <a:t>1997 – Deep Blue (a chess playing computer) defeats Garry Kasparov, the reigning world champion. This was a testament to the speed of modern computers</a:t>
            </a:r>
          </a:p>
          <a:p>
            <a:endParaRPr lang="en-US" i="0" baseline="0" dirty="0" smtClean="0"/>
          </a:p>
          <a:p>
            <a:r>
              <a:rPr lang="en-US" i="0" baseline="0" dirty="0" smtClean="0"/>
              <a:t>Between 1997 and 2011, AI is used behind-the-scenes for all sorts of applications like data mining, medical diagnosis, and Google’s search engine</a:t>
            </a:r>
          </a:p>
          <a:p>
            <a:endParaRPr lang="en-US" i="0" baseline="0" dirty="0" smtClean="0"/>
          </a:p>
          <a:p>
            <a:r>
              <a:rPr lang="en-US" i="0" baseline="0" dirty="0" smtClean="0"/>
              <a:t>2011 – IBM’s Watson wins Jeopardy. Computers keep getting faster</a:t>
            </a:r>
          </a:p>
          <a:p>
            <a:endParaRPr lang="en-US" i="0" baseline="0" dirty="0" smtClean="0"/>
          </a:p>
          <a:p>
            <a:r>
              <a:rPr lang="en-US" i="0" baseline="0" dirty="0" smtClean="0"/>
              <a:t>In the present, AI is used for deep learning, big data, and something called “artificial general intelligence” which tries to mimic human intelligence.</a:t>
            </a:r>
          </a:p>
          <a:p>
            <a:endParaRPr lang="en-US" i="0" baseline="0" dirty="0" smtClean="0"/>
          </a:p>
          <a:p>
            <a:r>
              <a:rPr lang="en-US" i="0" baseline="0" dirty="0" smtClean="0"/>
              <a:t>Al this history is interesting, but it’s a little dry. What does any of this actually mean?</a:t>
            </a:r>
          </a:p>
          <a:p>
            <a:endParaRPr lang="en-US" i="0" baseline="0" dirty="0" smtClean="0"/>
          </a:p>
          <a:p>
            <a:endParaRPr lang="en-US" i="0"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Many AI researchers do</a:t>
            </a:r>
            <a:r>
              <a:rPr lang="en-US" baseline="0" dirty="0" smtClean="0"/>
              <a:t> not care much about philosophy – they simply care if their AI </a:t>
            </a:r>
            <a:r>
              <a:rPr lang="en-US" i="1" baseline="0" dirty="0" smtClean="0"/>
              <a:t>works</a:t>
            </a:r>
            <a:r>
              <a:rPr lang="en-US" i="0" baseline="0" dirty="0" smtClean="0"/>
              <a:t>, if it achieves the goals it sets out to achieve. This is just a side-track because I think it’s interesting, it doesn’t really </a:t>
            </a:r>
            <a:r>
              <a:rPr lang="en-US" i="1" baseline="0" dirty="0" smtClean="0"/>
              <a:t>matter</a:t>
            </a:r>
            <a:r>
              <a:rPr lang="en-US" i="0" baseline="0" dirty="0"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the questions of the following slides.</a:t>
            </a:r>
            <a:r>
              <a:rPr lang="en-US" baseline="0" dirty="0" smtClean="0"/>
              <a:t> Poll them to see if they agree or disagree, then let a few students speak their thoughts if desired.</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this question by</a:t>
            </a:r>
            <a:r>
              <a:rPr lang="en-US" baseline="0" dirty="0" smtClean="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
            </a:r>
            <a:r>
              <a:rPr lang="en-US" baseline="0" dirty="0" smtClean="0"/>
              <a:t> Searle’s Chinese Room argument.</a:t>
            </a:r>
          </a:p>
          <a:p>
            <a:endParaRPr lang="en-US" baseline="0" dirty="0" smtClean="0"/>
          </a:p>
          <a:p>
            <a:r>
              <a:rPr lang="en-US" baseline="0" dirty="0" smtClean="0"/>
              <a:t>The logical conclusion is that this man cannot understand Chinese, he simply follows instructions without understanding. This is an attempt to show that computers, similarly, are incapable of </a:t>
            </a:r>
            <a:r>
              <a:rPr lang="en-US" i="1" baseline="0" dirty="0" smtClean="0"/>
              <a:t>understanding</a:t>
            </a:r>
            <a:r>
              <a:rPr lang="en-US" i="0" baseline="0" dirty="0" smtClean="0"/>
              <a:t> the symbols they manipulate, even though they can give the impression that they do.</a:t>
            </a:r>
          </a:p>
          <a:p>
            <a:endParaRPr lang="en-US" i="0" baseline="0" dirty="0" smtClean="0"/>
          </a:p>
          <a:p>
            <a:r>
              <a:rPr lang="en-US" i="0" baseline="0" dirty="0" smtClean="0"/>
              <a:t>Ask the students again what they think about a machine actually understanding anything. This may have changed some opinions, or not.</a:t>
            </a:r>
          </a:p>
          <a:p>
            <a:endParaRPr lang="en-US" i="0" baseline="0" dirty="0" smtClean="0"/>
          </a:p>
          <a:p>
            <a:endParaRPr lang="en-US" i="0" baseline="0" dirty="0" smtClean="0"/>
          </a:p>
          <a:p>
            <a:endParaRPr lang="en-US" i="0" baseline="0" dirty="0" smtClean="0"/>
          </a:p>
          <a:p>
            <a:endParaRPr lang="en-US" i="0" baseline="0" dirty="0" smtClean="0"/>
          </a:p>
          <a:p>
            <a:r>
              <a:rPr lang="en-US" i="0" baseline="0" dirty="0" smtClean="0"/>
              <a:t>Sources</a:t>
            </a:r>
          </a:p>
          <a:p>
            <a:r>
              <a:rPr lang="en-US" dirty="0" smtClean="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8,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6/8/2020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6/8/2020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6/8/2020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6/8/2020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6/8/2020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June 8,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June 8,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6/8/2020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smtClean="0"/>
              <a:t>Machine Learning</a:t>
            </a:r>
            <a:endParaRPr lang="en-US" sz="6600" dirty="0"/>
          </a:p>
        </p:txBody>
      </p:sp>
      <p:sp>
        <p:nvSpPr>
          <p:cNvPr id="3" name="Subtitle 2"/>
          <p:cNvSpPr>
            <a:spLocks noGrp="1"/>
          </p:cNvSpPr>
          <p:nvPr>
            <p:ph type="subTitle" idx="1"/>
          </p:nvPr>
        </p:nvSpPr>
        <p:spPr>
          <a:xfrm>
            <a:off x="381000" y="3429000"/>
            <a:ext cx="3082895" cy="553998"/>
          </a:xfrm>
        </p:spPr>
        <p:txBody>
          <a:bodyPr/>
          <a:lstStyle/>
          <a:p>
            <a:r>
              <a:rPr lang="en-US" dirty="0" smtClean="0"/>
              <a:t>Hy-Tech Camp</a:t>
            </a:r>
            <a:endParaRPr lang="en-US" dirty="0"/>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5400" dirty="0" smtClean="0"/>
              <a:t>Is the human mind a physical thing?</a:t>
            </a:r>
            <a:endParaRPr lang="en-US" sz="5400" dirty="0"/>
          </a:p>
        </p:txBody>
      </p:sp>
    </p:spTree>
    <p:extLst>
      <p:ext uri="{BB962C8B-B14F-4D97-AF65-F5344CB8AC3E}">
        <p14:creationId xmlns:p14="http://schemas.microsoft.com/office/powerpoint/2010/main" val="307565188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Will humans be made immortal by a technological singularity?</a:t>
            </a:r>
            <a:endParaRPr lang="en-US" sz="6000" dirty="0"/>
          </a:p>
        </p:txBody>
      </p:sp>
    </p:spTree>
    <p:extLst>
      <p:ext uri="{BB962C8B-B14F-4D97-AF65-F5344CB8AC3E}">
        <p14:creationId xmlns:p14="http://schemas.microsoft.com/office/powerpoint/2010/main" val="2995155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Could a </a:t>
            </a:r>
            <a:r>
              <a:rPr lang="en-US" sz="6000" dirty="0" err="1" smtClean="0"/>
              <a:t>superintelligent</a:t>
            </a:r>
            <a:r>
              <a:rPr lang="en-US" sz="6000" dirty="0" smtClean="0"/>
              <a:t> machine destroy all of humanity?</a:t>
            </a:r>
            <a:endParaRPr lang="en-US" sz="6000" dirty="0"/>
          </a:p>
        </p:txBody>
      </p:sp>
    </p:spTree>
    <p:extLst>
      <p:ext uri="{BB962C8B-B14F-4D97-AF65-F5344CB8AC3E}">
        <p14:creationId xmlns:p14="http://schemas.microsoft.com/office/powerpoint/2010/main" val="31076363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smtClean="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smtClean="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Other algorithms take in an input and use a set of rules to determine the </a:t>
            </a:r>
            <a:r>
              <a:rPr lang="en-US" sz="3200" b="1" dirty="0" smtClean="0">
                <a:gradFill>
                  <a:gsLst>
                    <a:gs pos="2917">
                      <a:schemeClr val="tx1"/>
                    </a:gs>
                    <a:gs pos="30000">
                      <a:schemeClr val="tx1"/>
                    </a:gs>
                  </a:gsLst>
                  <a:lin ang="5400000" scaled="0"/>
                </a:gradFill>
              </a:rPr>
              <a:t>output</a:t>
            </a: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2800" b="1" dirty="0" smtClean="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smtClean="0"/>
              <a:t>What Do machine learning algorithms do?</a:t>
            </a:r>
            <a:endParaRPr lang="en-US" dirty="0"/>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smtClean="0"/>
              <a:t>Machine-learning algorithms</a:t>
            </a:r>
            <a:r>
              <a:rPr lang="en-US" sz="3200" dirty="0" smtClean="0"/>
              <a:t> find and apply patterns in data.</a:t>
            </a:r>
            <a:endParaRPr lang="en-US" sz="3200" dirty="0"/>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Machine-learning algorithms take in a bunch of data and find the </a:t>
            </a:r>
            <a:r>
              <a:rPr lang="en-US" sz="3200" b="1" dirty="0" smtClean="0">
                <a:gradFill>
                  <a:gsLst>
                    <a:gs pos="2917">
                      <a:schemeClr val="tx1"/>
                    </a:gs>
                    <a:gs pos="30000">
                      <a:schemeClr val="tx1"/>
                    </a:gs>
                  </a:gsLst>
                  <a:lin ang="5400000" scaled="0"/>
                </a:gradFill>
              </a:rPr>
              <a:t>model</a:t>
            </a:r>
            <a:r>
              <a:rPr lang="en-US" sz="3200" dirty="0" smtClean="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 </a:t>
            </a:r>
            <a:endParaRPr lang="en-US" sz="3200" b="1" dirty="0" smtClean="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a:t>
              </a:r>
              <a:r>
                <a:rPr lang="en-US" sz="3200" dirty="0" smtClean="0">
                  <a:gradFill>
                    <a:gsLst>
                      <a:gs pos="2917">
                        <a:schemeClr val="tx1"/>
                      </a:gs>
                      <a:gs pos="30000">
                        <a:schemeClr val="tx1"/>
                      </a:gs>
                    </a:gsLst>
                    <a:lin ang="5400000" scaled="0"/>
                  </a:gradFill>
                </a:rPr>
                <a:t>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5,</a:t>
              </a:r>
            </a:p>
            <a:p>
              <a:pPr>
                <a:lnSpc>
                  <a:spcPct val="90000"/>
                </a:lnSpc>
                <a:spcAft>
                  <a:spcPts val="600"/>
                </a:spcAft>
              </a:pPr>
              <a:r>
                <a:rPr lang="en-US" sz="2400" dirty="0" smtClean="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9,</a:t>
              </a:r>
            </a:p>
            <a:p>
              <a:pPr>
                <a:lnSpc>
                  <a:spcPct val="90000"/>
                </a:lnSpc>
                <a:spcAft>
                  <a:spcPts val="600"/>
                </a:spcAft>
              </a:pPr>
              <a:r>
                <a:rPr lang="en-US" sz="2400" dirty="0" smtClean="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machine learning models built?</a:t>
            </a:r>
            <a:endParaRPr lang="en-US" dirty="0"/>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1: Data </a:t>
            </a:r>
            <a:r>
              <a:rPr lang="en-US" sz="3200" b="1" u="sng" dirty="0"/>
              <a:t>Collection and </a:t>
            </a:r>
            <a:r>
              <a:rPr lang="en-US" sz="3200" b="1" u="sng" dirty="0" smtClean="0"/>
              <a:t>Preparation</a:t>
            </a:r>
          </a:p>
          <a:p>
            <a:pPr algn="ctr"/>
            <a:r>
              <a:rPr lang="en-US" sz="2800" dirty="0" smtClean="0"/>
              <a:t>Developers </a:t>
            </a:r>
            <a:r>
              <a:rPr lang="en-US" sz="2800" dirty="0"/>
              <a:t>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t>
            </a:r>
            <a:r>
              <a:rPr lang="en-US" sz="2800" dirty="0" smtClean="0"/>
              <a:t>a </a:t>
            </a:r>
            <a:r>
              <a:rPr lang="en-US" sz="2800" dirty="0"/>
              <a:t>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datasets be varied?</a:t>
            </a:r>
            <a:endParaRPr lang="en-US" dirty="0"/>
          </a:p>
        </p:txBody>
      </p:sp>
      <p:sp>
        <p:nvSpPr>
          <p:cNvPr id="3" name="Content Placeholder 2"/>
          <p:cNvSpPr>
            <a:spLocks noGrp="1"/>
          </p:cNvSpPr>
          <p:nvPr>
            <p:ph idx="1"/>
          </p:nvPr>
        </p:nvSpPr>
        <p:spPr>
          <a:xfrm>
            <a:off x="381000" y="1143000"/>
            <a:ext cx="11430000" cy="568234"/>
          </a:xfrm>
        </p:spPr>
        <p:txBody>
          <a:bodyPr>
            <a:normAutofit/>
          </a:bodyPr>
          <a:lstStyle/>
          <a:p>
            <a:r>
              <a:rPr lang="en-US" dirty="0" smtClean="0"/>
              <a:t>Datasets should be as </a:t>
            </a:r>
            <a:r>
              <a:rPr lang="en-US" i="1" dirty="0" smtClean="0"/>
              <a:t>varied</a:t>
            </a:r>
            <a:r>
              <a:rPr lang="en-US" dirty="0" smtClean="0"/>
              <a:t> as possible: different types, angles, </a:t>
            </a:r>
            <a:r>
              <a:rPr lang="en-US" dirty="0" err="1" smtClean="0"/>
              <a:t>etc</a:t>
            </a:r>
            <a:endParaRPr lang="en-US" dirty="0" smtClean="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a:t>
            </a:r>
            <a:r>
              <a:rPr lang="en-US" sz="2800" dirty="0" smtClean="0">
                <a:solidFill>
                  <a:srgbClr val="56565A"/>
                </a:solidFill>
              </a:rPr>
              <a:t>collectors</a:t>
            </a:r>
            <a:endParaRPr lang="en-US" sz="2800" dirty="0">
              <a:solidFill>
                <a:srgbClr val="56565A"/>
              </a:solidFill>
            </a:endParaRP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3" name="Content Placeholder 2"/>
          <p:cNvSpPr>
            <a:spLocks noGrp="1"/>
          </p:cNvSpPr>
          <p:nvPr>
            <p:ph idx="1"/>
          </p:nvPr>
        </p:nvSpPr>
        <p:spPr/>
        <p:txBody>
          <a:bodyPr/>
          <a:lstStyle/>
          <a:p>
            <a:r>
              <a:rPr lang="en-US" u="sng" dirty="0" smtClean="0">
                <a:solidFill>
                  <a:schemeClr val="accent1">
                    <a:lumMod val="50000"/>
                  </a:schemeClr>
                </a:solidFill>
              </a:rPr>
              <a:t>Supervised Learning</a:t>
            </a:r>
            <a:r>
              <a:rPr lang="en-US" dirty="0" smtClean="0"/>
              <a:t>: </a:t>
            </a:r>
            <a:r>
              <a:rPr lang="en-US" b="1" dirty="0"/>
              <a:t>L</a:t>
            </a:r>
            <a:r>
              <a:rPr lang="en-US" b="1" dirty="0" smtClean="0"/>
              <a:t>abeled</a:t>
            </a:r>
            <a:r>
              <a:rPr lang="en-US" b="1" dirty="0"/>
              <a:t> </a:t>
            </a:r>
            <a:r>
              <a:rPr lang="en-US" dirty="0"/>
              <a:t>data is provided of past </a:t>
            </a:r>
            <a:r>
              <a:rPr lang="en-US" b="1" dirty="0"/>
              <a:t>input and output pairs</a:t>
            </a:r>
            <a:r>
              <a:rPr lang="en-US" dirty="0"/>
              <a:t> during the learning process to teach the model how it should </a:t>
            </a:r>
            <a:r>
              <a:rPr lang="en-US" dirty="0" smtClean="0"/>
              <a:t>behave. </a:t>
            </a:r>
            <a:r>
              <a:rPr lang="en-US" b="1" dirty="0" smtClean="0"/>
              <a:t>Reliable, unbiased examples</a:t>
            </a:r>
            <a:r>
              <a:rPr lang="en-US" dirty="0" smtClean="0"/>
              <a:t> are extremely important.</a:t>
            </a:r>
          </a:p>
          <a:p>
            <a:r>
              <a:rPr lang="en-US" u="sng" dirty="0" smtClean="0">
                <a:solidFill>
                  <a:schemeClr val="accent1">
                    <a:lumMod val="50000"/>
                  </a:schemeClr>
                </a:solidFill>
              </a:rPr>
              <a:t>Unsupervised Learning</a:t>
            </a:r>
            <a:r>
              <a:rPr lang="en-US" dirty="0" smtClean="0"/>
              <a:t>: </a:t>
            </a:r>
            <a:r>
              <a:rPr lang="en-US" b="1" dirty="0"/>
              <a:t>O</a:t>
            </a:r>
            <a:r>
              <a:rPr lang="en-US" b="1" dirty="0" smtClean="0"/>
              <a:t>nly </a:t>
            </a:r>
            <a:r>
              <a:rPr lang="en-US" b="1" dirty="0"/>
              <a:t>input data </a:t>
            </a:r>
            <a:r>
              <a:rPr lang="en-US" dirty="0"/>
              <a:t>is provided in the examples. There are </a:t>
            </a:r>
            <a:r>
              <a:rPr lang="en-US" b="1" dirty="0"/>
              <a:t>no </a:t>
            </a:r>
            <a:r>
              <a:rPr lang="en-US" b="1" dirty="0" smtClean="0"/>
              <a:t>labeled </a:t>
            </a:r>
            <a:r>
              <a:rPr lang="en-US" b="1" dirty="0"/>
              <a:t>example </a:t>
            </a:r>
            <a:r>
              <a:rPr lang="en-US" b="1" dirty="0" smtClean="0"/>
              <a:t>outputs</a:t>
            </a:r>
            <a:r>
              <a:rPr lang="en-US" dirty="0" smtClean="0"/>
              <a:t>. This method is sometimes called </a:t>
            </a:r>
            <a:r>
              <a:rPr lang="en-US" b="1" dirty="0" smtClean="0"/>
              <a:t>knowledge discovery.</a:t>
            </a:r>
          </a:p>
          <a:p>
            <a:r>
              <a:rPr lang="en-US" u="sng" dirty="0" smtClean="0">
                <a:solidFill>
                  <a:schemeClr val="accent1">
                    <a:lumMod val="50000"/>
                  </a:schemeClr>
                </a:solidFill>
              </a:rPr>
              <a:t>Reinforcement Learning</a:t>
            </a:r>
            <a:r>
              <a:rPr lang="en-US" dirty="0" smtClean="0"/>
              <a:t>: </a:t>
            </a:r>
            <a:r>
              <a:rPr lang="en-US" dirty="0"/>
              <a:t>In this approach, </a:t>
            </a:r>
            <a:r>
              <a:rPr lang="en-US" b="1" dirty="0"/>
              <a:t>occasional positive and negative feedback</a:t>
            </a:r>
            <a:r>
              <a:rPr lang="en-US" dirty="0"/>
              <a:t> is used to </a:t>
            </a:r>
            <a:r>
              <a:rPr lang="en-US" b="1" dirty="0"/>
              <a:t>reinforce </a:t>
            </a:r>
            <a:r>
              <a:rPr lang="en-US" b="1" dirty="0" smtClean="0"/>
              <a:t>behaviors</a:t>
            </a:r>
            <a:r>
              <a:rPr lang="en-US" dirty="0" smtClean="0"/>
              <a:t>.</a:t>
            </a:r>
            <a:r>
              <a:rPr lang="en-US" dirty="0"/>
              <a:t> </a:t>
            </a:r>
            <a:r>
              <a:rPr lang="en-US" dirty="0" smtClean="0"/>
              <a:t>For example, a game-playing algorithm</a:t>
            </a:r>
            <a:r>
              <a:rPr lang="en-US" dirty="0"/>
              <a:t> aims to </a:t>
            </a:r>
            <a:r>
              <a:rPr lang="en-US" dirty="0" smtClean="0"/>
              <a:t>maximize </a:t>
            </a:r>
            <a:r>
              <a:rPr lang="en-US" dirty="0"/>
              <a:t>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Supervised Example: e-mail Spam Filter</a:t>
            </a:r>
            <a:endParaRPr lang="en-US" dirty="0"/>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a:t>
              </a:r>
              <a:r>
                <a:rPr lang="en-US" sz="2400" dirty="0" err="1" smtClean="0">
                  <a:solidFill>
                    <a:schemeClr val="tx1"/>
                  </a:solidFill>
                  <a:ea typeface="Segoe UI" pitchFamily="34" charset="0"/>
                  <a:cs typeface="Segoe UI" pitchFamily="34" charset="0"/>
                </a:rPr>
                <a:t>Helo</a:t>
              </a:r>
              <a:r>
                <a:rPr lang="en-US" sz="2400" dirty="0" smtClean="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a:t>
              </a:r>
              <a:r>
                <a:rPr lang="en-US" sz="2400" dirty="0" err="1" smtClean="0">
                  <a:solidFill>
                    <a:schemeClr val="tx1"/>
                  </a:solidFill>
                  <a:ea typeface="Segoe UI" pitchFamily="34" charset="0"/>
                  <a:cs typeface="Segoe UI" pitchFamily="34" charset="0"/>
                </a:rPr>
                <a:t>thre</a:t>
              </a:r>
              <a:r>
                <a:rPr lang="en-US" sz="2400" dirty="0" smtClean="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smtClean="0">
                <a:solidFill>
                  <a:schemeClr val="accent1">
                    <a:lumMod val="60000"/>
                    <a:lumOff val="40000"/>
                  </a:schemeClr>
                </a:solidFill>
                <a:ea typeface="Segoe UI" pitchFamily="34" charset="0"/>
                <a:cs typeface="Segoe UI" pitchFamily="34" charset="0"/>
              </a:rPr>
              <a:t>.biz</a:t>
            </a:r>
            <a:r>
              <a:rPr lang="en-US" sz="2800" dirty="0" smtClean="0">
                <a:solidFill>
                  <a:schemeClr val="accent1">
                    <a:lumMod val="60000"/>
                    <a:lumOff val="40000"/>
                  </a:schemeClr>
                </a:solidFill>
                <a:ea typeface="Segoe UI" pitchFamily="34" charset="0"/>
                <a:cs typeface="Segoe UI" pitchFamily="34" charset="0"/>
              </a:rPr>
              <a:t> </a:t>
            </a:r>
            <a:r>
              <a:rPr lang="en-US" sz="2800" dirty="0" smtClean="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smtClean="0">
                <a:solidFill>
                  <a:schemeClr val="accent1">
                    <a:lumMod val="60000"/>
                    <a:lumOff val="40000"/>
                  </a:schemeClr>
                </a:solidFill>
                <a:ea typeface="Segoe UI" pitchFamily="34" charset="0"/>
                <a:cs typeface="Segoe UI" pitchFamily="34" charset="0"/>
              </a:rPr>
              <a:t>misspellings</a:t>
            </a:r>
            <a:endParaRPr lang="en-US" sz="2800" dirty="0" smtClean="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smtClean="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smtClean="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lumMod val="95000"/>
                  </a:schemeClr>
                </a:solidFill>
                <a:latin typeface="Microsoft YaHei" panose="020B0503020204020204" pitchFamily="34" charset="-122"/>
                <a:ea typeface="Microsoft YaHei" panose="020B0503020204020204" pitchFamily="34" charset="-122"/>
              </a:rPr>
              <a:t>HAL </a:t>
            </a:r>
            <a:r>
              <a:rPr lang="en-US" dirty="0">
                <a:solidFill>
                  <a:schemeClr val="bg1">
                    <a:lumMod val="95000"/>
                  </a:schemeClr>
                </a:solidFill>
                <a:latin typeface="Microsoft YaHei" panose="020B0503020204020204" pitchFamily="34" charset="-122"/>
                <a:ea typeface="Microsoft YaHei" panose="020B0503020204020204" pitchFamily="34" charset="-122"/>
              </a:rPr>
              <a:t>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endParaRPr lang="en-US" dirty="0" smtClean="0">
              <a:solidFill>
                <a:schemeClr val="bg1">
                  <a:lumMod val="9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smtClean="0">
                <a:solidFill>
                  <a:srgbClr val="DBF0FF"/>
                </a:solidFill>
                <a:ea typeface="Microsoft YaHei" panose="020B0503020204020204" pitchFamily="34" charset="-122"/>
              </a:rPr>
              <a:t>Artificial intelligence is science </a:t>
            </a:r>
            <a:r>
              <a:rPr lang="en-US" sz="4000" b="1" strike="sngStrike" dirty="0" smtClean="0">
                <a:solidFill>
                  <a:srgbClr val="DBF0FF"/>
                </a:solidFill>
                <a:ea typeface="Microsoft YaHei" panose="020B0503020204020204" pitchFamily="34" charset="-122"/>
              </a:rPr>
              <a:t>fiction</a:t>
            </a:r>
            <a:r>
              <a:rPr lang="en-US" sz="4000" b="1" dirty="0" smtClean="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smtClean="0"/>
              <a:t>The Turing Test – 1950</a:t>
            </a:r>
            <a:endParaRPr lang="en-US" dirty="0"/>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Conceived by </a:t>
            </a:r>
            <a:r>
              <a:rPr lang="en-US" sz="2800" b="1" dirty="0" smtClean="0">
                <a:gradFill>
                  <a:gsLst>
                    <a:gs pos="2917">
                      <a:schemeClr val="tx1"/>
                    </a:gs>
                    <a:gs pos="30000">
                      <a:schemeClr val="tx1"/>
                    </a:gs>
                  </a:gsLst>
                  <a:lin ang="5400000" scaled="0"/>
                </a:gradFill>
              </a:rPr>
              <a:t>Alan Turing </a:t>
            </a:r>
            <a:r>
              <a:rPr lang="en-US" sz="2800" dirty="0" smtClean="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1950</a:t>
            </a:r>
          </a:p>
          <a:p>
            <a:pPr>
              <a:lnSpc>
                <a:spcPct val="90000"/>
              </a:lnSpc>
              <a:spcAft>
                <a:spcPts val="600"/>
              </a:spcAft>
            </a:pPr>
            <a:r>
              <a:rPr lang="en-US" sz="2400" dirty="0" smtClean="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1951</a:t>
            </a:r>
          </a:p>
          <a:p>
            <a:pPr>
              <a:lnSpc>
                <a:spcPct val="90000"/>
              </a:lnSpc>
              <a:spcAft>
                <a:spcPts val="600"/>
              </a:spcAft>
            </a:pPr>
            <a:r>
              <a:rPr lang="en-US" sz="2400" dirty="0" smtClean="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1956</a:t>
            </a:r>
          </a:p>
          <a:p>
            <a:pPr>
              <a:lnSpc>
                <a:spcPct val="90000"/>
              </a:lnSpc>
              <a:spcAft>
                <a:spcPts val="600"/>
              </a:spcAft>
            </a:pPr>
            <a:r>
              <a:rPr lang="en-US" sz="2400" dirty="0" smtClean="0">
                <a:gradFill>
                  <a:gsLst>
                    <a:gs pos="2917">
                      <a:schemeClr val="tx1"/>
                    </a:gs>
                    <a:gs pos="30000">
                      <a:schemeClr val="tx1"/>
                    </a:gs>
                  </a:gsLst>
                  <a:lin ang="5400000" scaled="0"/>
                </a:gradFill>
              </a:rPr>
              <a:t>Dartmouth Conference</a:t>
            </a:r>
          </a:p>
          <a:p>
            <a:pPr>
              <a:lnSpc>
                <a:spcPct val="90000"/>
              </a:lnSpc>
              <a:spcAft>
                <a:spcPts val="600"/>
              </a:spcAft>
            </a:pPr>
            <a:r>
              <a:rPr lang="en-US" sz="2000" i="1" dirty="0" smtClean="0">
                <a:gradFill>
                  <a:gsLst>
                    <a:gs pos="2917">
                      <a:schemeClr val="tx1"/>
                    </a:gs>
                    <a:gs pos="30000">
                      <a:schemeClr val="tx1"/>
                    </a:gs>
                  </a:gsLst>
                  <a:lin ang="5400000" scaled="0"/>
                </a:gradFill>
              </a:rPr>
              <a:t>Birth of “Artificial Intelligence”</a:t>
            </a:r>
            <a:r>
              <a:rPr lang="en-US" sz="2000" dirty="0" smtClean="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1964</a:t>
            </a:r>
          </a:p>
          <a:p>
            <a:pPr>
              <a:lnSpc>
                <a:spcPct val="90000"/>
              </a:lnSpc>
              <a:spcAft>
                <a:spcPts val="600"/>
              </a:spcAft>
            </a:pPr>
            <a:r>
              <a:rPr lang="en-US" sz="2400" dirty="0" smtClean="0">
                <a:gradFill>
                  <a:gsLst>
                    <a:gs pos="2917">
                      <a:schemeClr val="tx1"/>
                    </a:gs>
                    <a:gs pos="30000">
                      <a:schemeClr val="tx1"/>
                    </a:gs>
                  </a:gsLst>
                  <a:lin ang="5400000" scaled="0"/>
                </a:gradFill>
              </a:rPr>
              <a:t>ELIZA</a:t>
            </a:r>
          </a:p>
          <a:p>
            <a:pPr>
              <a:lnSpc>
                <a:spcPct val="90000"/>
              </a:lnSpc>
              <a:spcAft>
                <a:spcPts val="600"/>
              </a:spcAft>
            </a:pPr>
            <a:r>
              <a:rPr lang="en-US" sz="2000" i="1" dirty="0" err="1" smtClean="0">
                <a:gradFill>
                  <a:gsLst>
                    <a:gs pos="2917">
                      <a:schemeClr val="tx1"/>
                    </a:gs>
                    <a:gs pos="30000">
                      <a:schemeClr val="tx1"/>
                    </a:gs>
                  </a:gsLst>
                  <a:lin ang="5400000" scaled="0"/>
                </a:gradFill>
              </a:rPr>
              <a:t>Chatbot</a:t>
            </a:r>
            <a:endParaRPr lang="en-US" sz="2400" i="1" dirty="0" smtClean="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1972</a:t>
            </a:r>
          </a:p>
          <a:p>
            <a:pPr>
              <a:lnSpc>
                <a:spcPct val="90000"/>
              </a:lnSpc>
              <a:spcAft>
                <a:spcPts val="600"/>
              </a:spcAft>
            </a:pPr>
            <a:r>
              <a:rPr lang="en-US" sz="2400" dirty="0" smtClean="0">
                <a:gradFill>
                  <a:gsLst>
                    <a:gs pos="2917">
                      <a:schemeClr val="tx1"/>
                    </a:gs>
                    <a:gs pos="30000">
                      <a:schemeClr val="tx1"/>
                    </a:gs>
                  </a:gsLst>
                  <a:lin ang="5400000" scaled="0"/>
                </a:gradFill>
              </a:rPr>
              <a:t>WABOT-1</a:t>
            </a:r>
          </a:p>
          <a:p>
            <a:pPr>
              <a:lnSpc>
                <a:spcPct val="90000"/>
              </a:lnSpc>
              <a:spcAft>
                <a:spcPts val="600"/>
              </a:spcAft>
            </a:pPr>
            <a:r>
              <a:rPr lang="en-US" sz="2000" i="1" dirty="0" smtClean="0">
                <a:gradFill>
                  <a:gsLst>
                    <a:gs pos="2917">
                      <a:schemeClr val="tx1"/>
                    </a:gs>
                    <a:gs pos="30000">
                      <a:schemeClr val="tx1"/>
                    </a:gs>
                  </a:gsLst>
                  <a:lin ang="5400000" scaled="0"/>
                </a:gradFill>
              </a:rPr>
              <a:t>1</a:t>
            </a:r>
            <a:r>
              <a:rPr lang="en-US" sz="2000" i="1" baseline="30000" dirty="0" smtClean="0">
                <a:gradFill>
                  <a:gsLst>
                    <a:gs pos="2917">
                      <a:schemeClr val="tx1"/>
                    </a:gs>
                    <a:gs pos="30000">
                      <a:schemeClr val="tx1"/>
                    </a:gs>
                  </a:gsLst>
                  <a:lin ang="5400000" scaled="0"/>
                </a:gradFill>
              </a:rPr>
              <a:t>st</a:t>
            </a:r>
            <a:r>
              <a:rPr lang="en-US" sz="2000" i="1" dirty="0" smtClean="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1968</a:t>
            </a:r>
          </a:p>
          <a:p>
            <a:pPr algn="r">
              <a:lnSpc>
                <a:spcPct val="90000"/>
              </a:lnSpc>
              <a:spcAft>
                <a:spcPts val="600"/>
              </a:spcAft>
            </a:pPr>
            <a:r>
              <a:rPr lang="en-US" sz="2400" dirty="0" smtClean="0">
                <a:gradFill>
                  <a:gsLst>
                    <a:gs pos="2917">
                      <a:schemeClr val="tx1"/>
                    </a:gs>
                    <a:gs pos="30000">
                      <a:schemeClr val="tx1"/>
                    </a:gs>
                  </a:gsLst>
                  <a:lin ang="5400000" scaled="0"/>
                </a:gradFill>
              </a:rPr>
              <a:t>SHRDLU</a:t>
            </a:r>
          </a:p>
          <a:p>
            <a:pPr algn="r">
              <a:lnSpc>
                <a:spcPct val="90000"/>
              </a:lnSpc>
              <a:spcAft>
                <a:spcPts val="600"/>
              </a:spcAft>
            </a:pPr>
            <a:r>
              <a:rPr lang="en-US" sz="2000" i="1" dirty="0" smtClean="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1974-1979</a:t>
            </a:r>
          </a:p>
          <a:p>
            <a:pPr>
              <a:lnSpc>
                <a:spcPct val="90000"/>
              </a:lnSpc>
              <a:spcAft>
                <a:spcPts val="600"/>
              </a:spcAft>
            </a:pPr>
            <a:r>
              <a:rPr lang="en-US" sz="2400" dirty="0" smtClean="0">
                <a:gradFill>
                  <a:gsLst>
                    <a:gs pos="2917">
                      <a:schemeClr val="tx1"/>
                    </a:gs>
                    <a:gs pos="30000">
                      <a:schemeClr val="tx1"/>
                    </a:gs>
                  </a:gsLst>
                  <a:lin ang="5400000" scaled="0"/>
                </a:gradFill>
              </a:rPr>
              <a:t>1</a:t>
            </a:r>
            <a:r>
              <a:rPr lang="en-US" sz="2400" baseline="30000" dirty="0" smtClean="0">
                <a:gradFill>
                  <a:gsLst>
                    <a:gs pos="2917">
                      <a:schemeClr val="tx1"/>
                    </a:gs>
                    <a:gs pos="30000">
                      <a:schemeClr val="tx1"/>
                    </a:gs>
                  </a:gsLst>
                  <a:lin ang="5400000" scaled="0"/>
                </a:gradFill>
              </a:rPr>
              <a:t>st</a:t>
            </a:r>
            <a:r>
              <a:rPr lang="en-US" sz="2400" dirty="0" smtClean="0">
                <a:gradFill>
                  <a:gsLst>
                    <a:gs pos="2917">
                      <a:schemeClr val="tx1"/>
                    </a:gs>
                    <a:gs pos="30000">
                      <a:schemeClr val="tx1"/>
                    </a:gs>
                  </a:gsLst>
                  <a:lin ang="5400000" scaled="0"/>
                </a:gradFill>
              </a:rPr>
              <a:t> AI Winter</a:t>
            </a:r>
            <a:endParaRPr lang="en-US" sz="2400" i="1" dirty="0" smtClean="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1980</a:t>
            </a:r>
          </a:p>
          <a:p>
            <a:pPr algn="r">
              <a:lnSpc>
                <a:spcPct val="90000"/>
              </a:lnSpc>
              <a:spcAft>
                <a:spcPts val="600"/>
              </a:spcAft>
            </a:pPr>
            <a:r>
              <a:rPr lang="en-US" sz="2400" dirty="0" smtClean="0">
                <a:gradFill>
                  <a:gsLst>
                    <a:gs pos="2917">
                      <a:schemeClr val="tx1"/>
                    </a:gs>
                    <a:gs pos="30000">
                      <a:schemeClr val="tx1"/>
                    </a:gs>
                  </a:gsLst>
                  <a:lin ang="5400000" scaled="0"/>
                </a:gradFill>
              </a:rPr>
              <a:t>XCON</a:t>
            </a:r>
          </a:p>
          <a:p>
            <a:pPr algn="r">
              <a:lnSpc>
                <a:spcPct val="90000"/>
              </a:lnSpc>
              <a:spcAft>
                <a:spcPts val="600"/>
              </a:spcAft>
            </a:pPr>
            <a:r>
              <a:rPr lang="en-US" sz="2000" i="1" dirty="0" smtClean="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1982</a:t>
            </a:r>
          </a:p>
          <a:p>
            <a:pPr algn="r">
              <a:lnSpc>
                <a:spcPct val="90000"/>
              </a:lnSpc>
              <a:spcAft>
                <a:spcPts val="600"/>
              </a:spcAft>
            </a:pPr>
            <a:r>
              <a:rPr lang="en-US" sz="2400" dirty="0" smtClean="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1987-1993</a:t>
            </a:r>
          </a:p>
          <a:p>
            <a:pPr algn="r">
              <a:lnSpc>
                <a:spcPct val="90000"/>
              </a:lnSpc>
              <a:spcAft>
                <a:spcPts val="600"/>
              </a:spcAft>
            </a:pPr>
            <a:r>
              <a:rPr lang="en-US" sz="2400" dirty="0" smtClean="0">
                <a:gradFill>
                  <a:gsLst>
                    <a:gs pos="2917">
                      <a:schemeClr val="tx1"/>
                    </a:gs>
                    <a:gs pos="30000">
                      <a:schemeClr val="tx1"/>
                    </a:gs>
                  </a:gsLst>
                  <a:lin ang="5400000" scaled="0"/>
                </a:gradFill>
              </a:rPr>
              <a:t>2</a:t>
            </a:r>
            <a:r>
              <a:rPr lang="en-US" sz="2400" baseline="30000" dirty="0" smtClean="0">
                <a:gradFill>
                  <a:gsLst>
                    <a:gs pos="2917">
                      <a:schemeClr val="tx1"/>
                    </a:gs>
                    <a:gs pos="30000">
                      <a:schemeClr val="tx1"/>
                    </a:gs>
                  </a:gsLst>
                  <a:lin ang="5400000" scaled="0"/>
                </a:gradFill>
              </a:rPr>
              <a:t>nd</a:t>
            </a:r>
            <a:r>
              <a:rPr lang="en-US" sz="2400" dirty="0" smtClean="0">
                <a:gradFill>
                  <a:gsLst>
                    <a:gs pos="2917">
                      <a:schemeClr val="tx1"/>
                    </a:gs>
                    <a:gs pos="30000">
                      <a:schemeClr val="tx1"/>
                    </a:gs>
                  </a:gsLst>
                  <a:lin ang="5400000" scaled="0"/>
                </a:gradFill>
              </a:rPr>
              <a:t> AI Winter</a:t>
            </a:r>
            <a:endParaRPr lang="en-US" sz="2000" i="1" dirty="0" smtClean="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1997</a:t>
            </a:r>
          </a:p>
          <a:p>
            <a:pPr>
              <a:lnSpc>
                <a:spcPct val="90000"/>
              </a:lnSpc>
              <a:spcAft>
                <a:spcPts val="600"/>
              </a:spcAft>
            </a:pPr>
            <a:r>
              <a:rPr lang="en-US" sz="2400" dirty="0" smtClean="0">
                <a:gradFill>
                  <a:gsLst>
                    <a:gs pos="2917">
                      <a:schemeClr val="tx1"/>
                    </a:gs>
                    <a:gs pos="30000">
                      <a:schemeClr val="tx1"/>
                    </a:gs>
                  </a:gsLst>
                  <a:lin ang="5400000" scaled="0"/>
                </a:gradFill>
              </a:rPr>
              <a:t>Deep Blue defeats Kasparov</a:t>
            </a:r>
            <a:endParaRPr lang="en-US" sz="2000" i="1" dirty="0" smtClean="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2011</a:t>
            </a:r>
          </a:p>
          <a:p>
            <a:pPr>
              <a:lnSpc>
                <a:spcPct val="90000"/>
              </a:lnSpc>
              <a:spcAft>
                <a:spcPts val="600"/>
              </a:spcAft>
            </a:pPr>
            <a:r>
              <a:rPr lang="en-US" sz="2400" dirty="0" smtClean="0">
                <a:gradFill>
                  <a:gsLst>
                    <a:gs pos="2917">
                      <a:schemeClr val="tx1"/>
                    </a:gs>
                    <a:gs pos="30000">
                      <a:schemeClr val="tx1"/>
                    </a:gs>
                  </a:gsLst>
                  <a:lin ang="5400000" scaled="0"/>
                </a:gradFill>
              </a:rPr>
              <a:t>Watson wins Jeopardy!</a:t>
            </a:r>
            <a:endParaRPr lang="en-US" sz="2000" i="1" dirty="0" smtClean="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Present</a:t>
            </a:r>
          </a:p>
          <a:p>
            <a:pPr algn="r">
              <a:lnSpc>
                <a:spcPct val="90000"/>
              </a:lnSpc>
              <a:spcAft>
                <a:spcPts val="600"/>
              </a:spcAft>
            </a:pPr>
            <a:r>
              <a:rPr lang="en-US" sz="2400" dirty="0" smtClean="0">
                <a:gradFill>
                  <a:gsLst>
                    <a:gs pos="2917">
                      <a:schemeClr val="tx1"/>
                    </a:gs>
                    <a:gs pos="30000">
                      <a:schemeClr val="tx1"/>
                    </a:gs>
                  </a:gsLst>
                  <a:lin ang="5400000" scaled="0"/>
                </a:gradFill>
              </a:rPr>
              <a:t>Deep Learning,</a:t>
            </a:r>
          </a:p>
          <a:p>
            <a:pPr algn="r">
              <a:lnSpc>
                <a:spcPct val="90000"/>
              </a:lnSpc>
              <a:spcAft>
                <a:spcPts val="600"/>
              </a:spcAft>
            </a:pPr>
            <a:r>
              <a:rPr lang="en-US" sz="2400" dirty="0" smtClean="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smtClean="0"/>
              <a:t>Philosophical Questions Surrounding AI</a:t>
            </a:r>
            <a:endParaRPr lang="en-US" dirty="0"/>
          </a:p>
        </p:txBody>
      </p:sp>
    </p:spTree>
    <p:extLst>
      <p:ext uri="{BB962C8B-B14F-4D97-AF65-F5344CB8AC3E}">
        <p14:creationId xmlns:p14="http://schemas.microsoft.com/office/powerpoint/2010/main" val="33589605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Can a machine actually </a:t>
            </a:r>
            <a:r>
              <a:rPr lang="en-US" sz="6000" i="1" dirty="0" smtClean="0"/>
              <a:t>understand</a:t>
            </a:r>
            <a:r>
              <a:rPr lang="en-US" sz="6000" dirty="0" smtClean="0"/>
              <a:t> anything?</a:t>
            </a:r>
            <a:endParaRPr lang="en-US" sz="6000" dirty="0"/>
          </a:p>
        </p:txBody>
      </p:sp>
    </p:spTree>
    <p:extLst>
      <p:ext uri="{BB962C8B-B14F-4D97-AF65-F5344CB8AC3E}">
        <p14:creationId xmlns:p14="http://schemas.microsoft.com/office/powerpoint/2010/main" val="17767135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Searle’s Chinese Room Thought Experiment</a:t>
            </a:r>
            <a:endParaRPr lang="en-US" dirty="0"/>
          </a:p>
        </p:txBody>
      </p:sp>
      <p:sp>
        <p:nvSpPr>
          <p:cNvPr id="3" name="Content Placeholder 2"/>
          <p:cNvSpPr>
            <a:spLocks noGrp="1"/>
          </p:cNvSpPr>
          <p:nvPr>
            <p:ph idx="1"/>
          </p:nvPr>
        </p:nvSpPr>
        <p:spPr>
          <a:xfrm>
            <a:off x="4724400" y="1143000"/>
            <a:ext cx="7086600" cy="5257800"/>
          </a:xfrm>
        </p:spPr>
        <p:txBody>
          <a:bodyPr anchor="ctr"/>
          <a:lstStyle/>
          <a:p>
            <a:r>
              <a:rPr lang="en-US" dirty="0" smtClean="0"/>
              <a:t>A non-Chinese-speaking man is in a room with an input screen and an output box</a:t>
            </a:r>
          </a:p>
          <a:p>
            <a:r>
              <a:rPr lang="en-US" dirty="0" smtClean="0"/>
              <a:t>The input contains Chinese characters</a:t>
            </a:r>
          </a:p>
          <a:p>
            <a:r>
              <a:rPr lang="en-US" dirty="0" smtClean="0"/>
              <a:t>The man has a set of instructions to respond to each input with a proper output</a:t>
            </a:r>
          </a:p>
          <a:p>
            <a:r>
              <a:rPr lang="en-US" dirty="0" smtClean="0"/>
              <a:t>The output makes those </a:t>
            </a:r>
            <a:r>
              <a:rPr lang="en-US" i="1" dirty="0" smtClean="0"/>
              <a:t>outside</a:t>
            </a:r>
            <a:r>
              <a:rPr lang="en-US" dirty="0" smtClean="0"/>
              <a:t> the room believe there is someone </a:t>
            </a:r>
            <a:r>
              <a:rPr lang="en-US" i="1" dirty="0" smtClean="0"/>
              <a:t>inside</a:t>
            </a:r>
            <a:r>
              <a:rPr lang="en-US" dirty="0" smtClean="0"/>
              <a:t> the room who speaks Chinese fluently</a:t>
            </a:r>
          </a:p>
          <a:p>
            <a:r>
              <a:rPr lang="en-US" dirty="0" smtClean="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13443</TotalTime>
  <Words>2337</Words>
  <Application>Microsoft Office PowerPoint</Application>
  <PresentationFormat>Widescreen</PresentationFormat>
  <Paragraphs>311</Paragraphs>
  <Slides>19</Slides>
  <Notes>19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Microsoft YaHei</vt:lpstr>
      <vt:lpstr>Arial</vt:lpstr>
      <vt:lpstr>Arial Black</vt:lpstr>
      <vt:lpstr>Calibri</vt:lpstr>
      <vt:lpstr>Courier New</vt:lpstr>
      <vt:lpstr>Segoe UI</vt:lpstr>
      <vt:lpstr>Wingdings</vt:lpstr>
      <vt:lpstr>Hyland 2019</vt:lpstr>
      <vt:lpstr>Machine Learning</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PowerPoint Presentation</vt:lpstr>
      <vt:lpstr>PowerPoint Presentation</vt:lpstr>
      <vt:lpstr>What Do machine learning algorithms do?</vt:lpstr>
      <vt:lpstr>How are machine learning models built?</vt:lpstr>
      <vt:lpstr>Should datasets be varied?</vt:lpstr>
      <vt:lpstr>Approaches</vt:lpstr>
      <vt:lpstr>A Supervised Example: e-mail Spam Filter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316</cp:revision>
  <dcterms:created xsi:type="dcterms:W3CDTF">2019-03-11T04:04:09Z</dcterms:created>
  <dcterms:modified xsi:type="dcterms:W3CDTF">2020-06-08T15:54:17Z</dcterms:modified>
</cp:coreProperties>
</file>